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9" r:id="rId7"/>
    <p:sldId id="263" r:id="rId8"/>
    <p:sldId id="262" r:id="rId9"/>
    <p:sldId id="264" r:id="rId10"/>
    <p:sldId id="266" r:id="rId11"/>
    <p:sldId id="268" r:id="rId12"/>
    <p:sldId id="265" r:id="rId13"/>
    <p:sldId id="267"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4528ED-F24E-4F07-8758-D25835BF24B3}" type="datetimeFigureOut">
              <a:rPr lang="en-US" smtClean="0"/>
              <a:pPr/>
              <a:t>7/23/2017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528ED-F24E-4F07-8758-D25835BF24B3}" type="datetimeFigureOut">
              <a:rPr lang="en-US" smtClean="0"/>
              <a:pPr/>
              <a:t>7/23/2017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528ED-F24E-4F07-8758-D25835BF24B3}" type="datetimeFigureOut">
              <a:rPr lang="en-US" smtClean="0"/>
              <a:pPr/>
              <a:t>7/23/2017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528ED-F24E-4F07-8758-D25835BF24B3}" type="datetimeFigureOut">
              <a:rPr lang="en-US" smtClean="0"/>
              <a:pPr/>
              <a:t>7/23/2017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4528ED-F24E-4F07-8758-D25835BF24B3}" type="datetimeFigureOut">
              <a:rPr lang="en-US" smtClean="0"/>
              <a:pPr/>
              <a:t>7/23/2017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4528ED-F24E-4F07-8758-D25835BF24B3}" type="datetimeFigureOut">
              <a:rPr lang="en-US" smtClean="0"/>
              <a:pPr/>
              <a:t>7/23/2017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4528ED-F24E-4F07-8758-D25835BF24B3}" type="datetimeFigureOut">
              <a:rPr lang="en-US" smtClean="0"/>
              <a:pPr/>
              <a:t>7/23/2017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4528ED-F24E-4F07-8758-D25835BF24B3}" type="datetimeFigureOut">
              <a:rPr lang="en-US" smtClean="0"/>
              <a:pPr/>
              <a:t>7/23/2017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528ED-F24E-4F07-8758-D25835BF24B3}" type="datetimeFigureOut">
              <a:rPr lang="en-US" smtClean="0"/>
              <a:pPr/>
              <a:t>7/23/2017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4528ED-F24E-4F07-8758-D25835BF24B3}" type="datetimeFigureOut">
              <a:rPr lang="en-US" smtClean="0"/>
              <a:pPr/>
              <a:t>7/23/2017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4528ED-F24E-4F07-8758-D25835BF24B3}" type="datetimeFigureOut">
              <a:rPr lang="en-US" smtClean="0"/>
              <a:pPr/>
              <a:t>7/23/2017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200CA-1411-471F-BB3D-89F0D800A2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4528ED-F24E-4F07-8758-D25835BF24B3}" type="datetimeFigureOut">
              <a:rPr lang="en-US" smtClean="0"/>
              <a:pPr/>
              <a:t>7/23/2017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F200CA-1411-471F-BB3D-89F0D800A28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open.ac.uk/researchprojects/makingbritain/content/mohandas-karamchand-gandhi"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3600450"/>
          </a:xfrm>
        </p:spPr>
        <p:txBody>
          <a:bodyPr>
            <a:normAutofit/>
          </a:bodyPr>
          <a:lstStyle/>
          <a:p>
            <a:r>
              <a:rPr lang="en-US" sz="4800" dirty="0" smtClean="0">
                <a:latin typeface="Algerian" pitchFamily="82" charset="0"/>
              </a:rPr>
              <a:t>QUIT INDIA MOVEMENT</a:t>
            </a:r>
            <a:r>
              <a:rPr lang="en-US" sz="4800" smtClean="0">
                <a:latin typeface="Algerian" pitchFamily="82" charset="0"/>
              </a:rPr>
              <a:t/>
            </a:r>
            <a:br>
              <a:rPr lang="en-US" sz="4800" smtClean="0">
                <a:latin typeface="Algerian" pitchFamily="82" charset="0"/>
              </a:rPr>
            </a:br>
            <a:r>
              <a:rPr lang="en-US" sz="3600" smtClean="0">
                <a:latin typeface="Algerian" pitchFamily="82" charset="0"/>
              </a:rPr>
              <a:t>1942 - 1945</a:t>
            </a:r>
            <a:endParaRPr lang="en-US" sz="4800" dirty="0">
              <a:latin typeface="Algerian" pitchFamily="82" charset="0"/>
            </a:endParaRPr>
          </a:p>
        </p:txBody>
      </p:sp>
      <p:sp>
        <p:nvSpPr>
          <p:cNvPr id="3" name="Subtitle 2"/>
          <p:cNvSpPr>
            <a:spLocks noGrp="1"/>
          </p:cNvSpPr>
          <p:nvPr>
            <p:ph type="subTitle" idx="1"/>
          </p:nvPr>
        </p:nvSpPr>
        <p:spPr/>
        <p:txBody>
          <a:bodyPr/>
          <a:lstStyle/>
          <a:p>
            <a:r>
              <a:rPr lang="en-US" dirty="0" smtClean="0">
                <a:latin typeface="Algerian" pitchFamily="82" charset="0"/>
              </a:rPr>
              <a:t>AN AUGUST MOVEMENT</a:t>
            </a:r>
          </a:p>
          <a:p>
            <a:r>
              <a:rPr lang="en-US" dirty="0" smtClean="0">
                <a:latin typeface="Algerian" pitchFamily="82" charset="0"/>
              </a:rPr>
              <a:t>DO OR DIE MOVEMENT</a:t>
            </a:r>
            <a:endParaRPr lang="en-US" dirty="0">
              <a:latin typeface="Algerian" pitchFamily="82" charset="0"/>
            </a:endParaRPr>
          </a:p>
        </p:txBody>
      </p:sp>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8600"/>
            <a:ext cx="9144000" cy="6629400"/>
          </a:xfrm>
        </p:spPr>
        <p:txBody>
          <a:bodyPr>
            <a:normAutofit/>
          </a:bodyPr>
          <a:lstStyle/>
          <a:p>
            <a:r>
              <a:rPr lang="en-US" sz="3000" dirty="0" smtClean="0">
                <a:latin typeface="Algerian" pitchFamily="82" charset="0"/>
              </a:rPr>
              <a:t>The Muslim League kept aloof, and the Hindu </a:t>
            </a:r>
            <a:r>
              <a:rPr lang="en-US" sz="3000" dirty="0" err="1" smtClean="0">
                <a:latin typeface="Algerian" pitchFamily="82" charset="0"/>
              </a:rPr>
              <a:t>Mahasabha</a:t>
            </a:r>
            <a:r>
              <a:rPr lang="en-US" sz="3000" dirty="0" smtClean="0">
                <a:latin typeface="Algerian" pitchFamily="82" charset="0"/>
              </a:rPr>
              <a:t> condemned the </a:t>
            </a:r>
            <a:r>
              <a:rPr lang="en-US" sz="3000" dirty="0" smtClean="0">
                <a:latin typeface="Algerian" pitchFamily="82" charset="0"/>
              </a:rPr>
              <a:t>Movement </a:t>
            </a:r>
            <a:endParaRPr lang="en-US" sz="3000" dirty="0" smtClean="0">
              <a:latin typeface="Algerian" pitchFamily="82" charset="0"/>
            </a:endParaRPr>
          </a:p>
          <a:p>
            <a:endParaRPr lang="en-US" sz="3000" dirty="0" smtClean="0">
              <a:latin typeface="Algerian" pitchFamily="82" charset="0"/>
            </a:endParaRPr>
          </a:p>
          <a:p>
            <a:r>
              <a:rPr lang="en-US" sz="3000" dirty="0" smtClean="0">
                <a:latin typeface="Algerian" pitchFamily="82" charset="0"/>
              </a:rPr>
              <a:t>The Indian Princes and the landlords were supporting the War effort and therefore did not </a:t>
            </a:r>
            <a:r>
              <a:rPr lang="en-US" sz="3000" dirty="0" err="1" smtClean="0">
                <a:latin typeface="Algerian" pitchFamily="82" charset="0"/>
              </a:rPr>
              <a:t>sympathise</a:t>
            </a:r>
            <a:r>
              <a:rPr lang="en-US" sz="3000" dirty="0" smtClean="0">
                <a:latin typeface="Algerian" pitchFamily="82" charset="0"/>
              </a:rPr>
              <a:t> with the </a:t>
            </a:r>
            <a:r>
              <a:rPr lang="en-US" sz="3000" dirty="0" smtClean="0">
                <a:latin typeface="Algerian" pitchFamily="82" charset="0"/>
              </a:rPr>
              <a:t>movement </a:t>
            </a:r>
          </a:p>
          <a:p>
            <a:endParaRPr lang="en-US" sz="3000" dirty="0" smtClean="0">
              <a:latin typeface="Algerian" pitchFamily="82" charset="0"/>
            </a:endParaRPr>
          </a:p>
          <a:p>
            <a:r>
              <a:rPr lang="en-US" sz="3000" dirty="0" smtClean="0">
                <a:latin typeface="Algerian" pitchFamily="82" charset="0"/>
              </a:rPr>
              <a:t>Some Congress leaders like Rajagopalachari also did not </a:t>
            </a:r>
            <a:r>
              <a:rPr lang="en-US" sz="3000" dirty="0" smtClean="0">
                <a:latin typeface="Algerian" pitchFamily="82" charset="0"/>
              </a:rPr>
              <a:t>participate</a:t>
            </a:r>
          </a:p>
          <a:p>
            <a:endParaRPr lang="en-US" sz="3000" dirty="0" smtClean="0">
              <a:latin typeface="Algerian" pitchFamily="82" charset="0"/>
            </a:endParaRPr>
          </a:p>
          <a:p>
            <a:r>
              <a:rPr lang="en-US" sz="3000" dirty="0" smtClean="0">
                <a:latin typeface="Algerian" pitchFamily="82" charset="0"/>
              </a:rPr>
              <a:t> </a:t>
            </a:r>
            <a:r>
              <a:rPr lang="en-US" sz="3000" dirty="0" smtClean="0">
                <a:latin typeface="Algerian" pitchFamily="82" charset="0"/>
              </a:rPr>
              <a:t>The trend of underground revolutionary activity also started during this </a:t>
            </a:r>
            <a:r>
              <a:rPr lang="en-US" sz="3000" dirty="0" smtClean="0">
                <a:latin typeface="Algerian" pitchFamily="82" charset="0"/>
              </a:rPr>
              <a:t>phase </a:t>
            </a:r>
            <a:endParaRPr lang="en-US" sz="3000" dirty="0">
              <a:latin typeface="Algerian" pitchFamily="8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914399"/>
          </a:xfrm>
        </p:spPr>
        <p:txBody>
          <a:bodyPr>
            <a:normAutofit/>
          </a:bodyPr>
          <a:lstStyle/>
          <a:p>
            <a:r>
              <a:rPr lang="en-US" sz="3600" dirty="0" smtClean="0">
                <a:latin typeface="Algerian" pitchFamily="82" charset="0"/>
              </a:rPr>
              <a:t>Importance of quit India movement</a:t>
            </a:r>
            <a:endParaRPr lang="en-US" sz="3600" dirty="0">
              <a:latin typeface="Algerian" pitchFamily="82" charset="0"/>
            </a:endParaRPr>
          </a:p>
        </p:txBody>
      </p:sp>
      <p:sp>
        <p:nvSpPr>
          <p:cNvPr id="3" name="Subtitle 2"/>
          <p:cNvSpPr>
            <a:spLocks noGrp="1"/>
          </p:cNvSpPr>
          <p:nvPr>
            <p:ph type="subTitle" idx="1"/>
          </p:nvPr>
        </p:nvSpPr>
        <p:spPr>
          <a:xfrm>
            <a:off x="0" y="1066800"/>
            <a:ext cx="9144000" cy="5791200"/>
          </a:xfrm>
        </p:spPr>
        <p:txBody>
          <a:bodyPr>
            <a:noAutofit/>
          </a:bodyPr>
          <a:lstStyle/>
          <a:p>
            <a:r>
              <a:rPr lang="en-US" sz="2200" dirty="0" smtClean="0">
                <a:latin typeface="Algerian" pitchFamily="82" charset="0"/>
              </a:rPr>
              <a:t>it kept the Congress </a:t>
            </a:r>
            <a:r>
              <a:rPr lang="en-US" sz="2200" dirty="0" smtClean="0">
                <a:latin typeface="Algerian" pitchFamily="82" charset="0"/>
              </a:rPr>
              <a:t>united</a:t>
            </a:r>
          </a:p>
          <a:p>
            <a:endParaRPr lang="en-US" sz="1800" dirty="0" smtClean="0">
              <a:latin typeface="Algerian" pitchFamily="82" charset="0"/>
            </a:endParaRPr>
          </a:p>
          <a:p>
            <a:r>
              <a:rPr lang="en-US" sz="2200" dirty="0" smtClean="0">
                <a:latin typeface="Algerian" pitchFamily="82" charset="0"/>
              </a:rPr>
              <a:t>massive set of disturbance across the length and breadth of </a:t>
            </a:r>
            <a:r>
              <a:rPr lang="en-US" sz="2200" dirty="0" smtClean="0">
                <a:latin typeface="Algerian" pitchFamily="82" charset="0"/>
              </a:rPr>
              <a:t>India</a:t>
            </a:r>
          </a:p>
          <a:p>
            <a:endParaRPr lang="en-US" sz="1600" dirty="0" smtClean="0">
              <a:latin typeface="Algerian" pitchFamily="82" charset="0"/>
            </a:endParaRPr>
          </a:p>
          <a:p>
            <a:r>
              <a:rPr lang="en-US" sz="2200" dirty="0" smtClean="0">
                <a:latin typeface="Algerian" pitchFamily="82" charset="0"/>
              </a:rPr>
              <a:t>British </a:t>
            </a:r>
            <a:r>
              <a:rPr lang="en-US" sz="2200" dirty="0" err="1" smtClean="0">
                <a:latin typeface="Algerian" pitchFamily="82" charset="0"/>
              </a:rPr>
              <a:t>realised</a:t>
            </a:r>
            <a:r>
              <a:rPr lang="en-US" sz="2200" dirty="0" smtClean="0">
                <a:latin typeface="Algerian" pitchFamily="82" charset="0"/>
              </a:rPr>
              <a:t> it would not be able to continue governing India for long and therefore started thinking of ways to exit India in a peaceful and respectable </a:t>
            </a:r>
            <a:r>
              <a:rPr lang="en-US" sz="2200" dirty="0" smtClean="0">
                <a:latin typeface="Algerian" pitchFamily="82" charset="0"/>
              </a:rPr>
              <a:t>manner</a:t>
            </a:r>
          </a:p>
          <a:p>
            <a:endParaRPr lang="en-US" sz="2200" dirty="0" smtClean="0">
              <a:latin typeface="Algerian" pitchFamily="82" charset="0"/>
            </a:endParaRPr>
          </a:p>
          <a:p>
            <a:r>
              <a:rPr lang="en-US" sz="2200" dirty="0" smtClean="0">
                <a:latin typeface="Algerian" pitchFamily="82" charset="0"/>
              </a:rPr>
              <a:t>The movement got support from a vast variety of people; </a:t>
            </a:r>
            <a:r>
              <a:rPr lang="en-US" sz="2200" dirty="0" smtClean="0">
                <a:latin typeface="Algerian" pitchFamily="82" charset="0"/>
              </a:rPr>
              <a:t>Students</a:t>
            </a:r>
            <a:r>
              <a:rPr lang="en-US" sz="2200" dirty="0" smtClean="0">
                <a:latin typeface="Algerian" pitchFamily="82" charset="0"/>
              </a:rPr>
              <a:t>, teachers, </a:t>
            </a:r>
            <a:r>
              <a:rPr lang="en-US" sz="2200" dirty="0" err="1" smtClean="0">
                <a:latin typeface="Algerian" pitchFamily="82" charset="0"/>
              </a:rPr>
              <a:t>labourers</a:t>
            </a:r>
            <a:r>
              <a:rPr lang="en-US" sz="2200" dirty="0" smtClean="0">
                <a:latin typeface="Algerian" pitchFamily="82" charset="0"/>
              </a:rPr>
              <a:t>, business people, villagers, government officials, policemen, ladies - all took part in it</a:t>
            </a:r>
            <a:endParaRPr lang="en-US" sz="2200" dirty="0" smtClean="0">
              <a:latin typeface="Algerian" pitchFamily="82" charset="0"/>
            </a:endParaRPr>
          </a:p>
          <a:p>
            <a:endParaRPr lang="en-US" sz="2200" dirty="0" smtClean="0">
              <a:latin typeface="Algerian" pitchFamily="82" charset="0"/>
            </a:endParaRPr>
          </a:p>
          <a:p>
            <a:r>
              <a:rPr lang="en-US" sz="2200" dirty="0" smtClean="0">
                <a:latin typeface="Algerian" pitchFamily="82" charset="0"/>
              </a:rPr>
              <a:t>Uniting India: </a:t>
            </a:r>
            <a:r>
              <a:rPr lang="en-US" sz="2200" dirty="0" smtClean="0">
                <a:latin typeface="Algerian" pitchFamily="82" charset="0"/>
              </a:rPr>
              <a:t>gradual and slow transition from </a:t>
            </a:r>
            <a:r>
              <a:rPr lang="en-US" sz="2200" dirty="0" err="1" smtClean="0">
                <a:latin typeface="Algerian" pitchFamily="82" charset="0"/>
              </a:rPr>
              <a:t>miniscale</a:t>
            </a:r>
            <a:r>
              <a:rPr lang="en-US" sz="2200" dirty="0" smtClean="0">
                <a:latin typeface="Algerian" pitchFamily="82" charset="0"/>
              </a:rPr>
              <a:t> </a:t>
            </a:r>
            <a:r>
              <a:rPr lang="en-US" sz="2200" dirty="0" smtClean="0">
                <a:latin typeface="Algerian" pitchFamily="82" charset="0"/>
              </a:rPr>
              <a:t>minority of freedom seekers to mass </a:t>
            </a:r>
            <a:r>
              <a:rPr lang="en-US" sz="2200" dirty="0" smtClean="0">
                <a:latin typeface="Algerian" pitchFamily="82" charset="0"/>
              </a:rPr>
              <a:t>organization </a:t>
            </a:r>
            <a:r>
              <a:rPr lang="en-US" sz="2200" dirty="0" smtClean="0">
                <a:latin typeface="Algerian" pitchFamily="82" charset="0"/>
              </a:rPr>
              <a:t>of freedom seekers</a:t>
            </a:r>
            <a:endParaRPr lang="en-US" sz="2200" dirty="0">
              <a:latin typeface="Algerian" pitchFamily="82"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a:bodyPr>
          <a:lstStyle/>
          <a:p>
            <a:endParaRPr lang="en-US" dirty="0" smtClean="0">
              <a:latin typeface="Algerian" pitchFamily="82" charset="0"/>
            </a:endParaRPr>
          </a:p>
          <a:p>
            <a:r>
              <a:rPr lang="en-US" dirty="0" smtClean="0">
                <a:latin typeface="Algerian" pitchFamily="82" charset="0"/>
              </a:rPr>
              <a:t>Jai </a:t>
            </a:r>
            <a:r>
              <a:rPr lang="en-US" dirty="0" err="1" smtClean="0">
                <a:latin typeface="Algerian" pitchFamily="82" charset="0"/>
              </a:rPr>
              <a:t>Prakash</a:t>
            </a:r>
            <a:r>
              <a:rPr lang="en-US" dirty="0" smtClean="0">
                <a:latin typeface="Algerian" pitchFamily="82" charset="0"/>
              </a:rPr>
              <a:t> </a:t>
            </a:r>
            <a:r>
              <a:rPr lang="en-US" dirty="0" err="1" smtClean="0">
                <a:latin typeface="Algerian" pitchFamily="82" charset="0"/>
              </a:rPr>
              <a:t>Narayan</a:t>
            </a:r>
            <a:r>
              <a:rPr lang="en-US" dirty="0" smtClean="0">
                <a:latin typeface="Algerian" pitchFamily="82" charset="0"/>
              </a:rPr>
              <a:t> escaped from </a:t>
            </a:r>
            <a:r>
              <a:rPr lang="en-US" dirty="0" err="1" smtClean="0">
                <a:latin typeface="Algerian" pitchFamily="82" charset="0"/>
              </a:rPr>
              <a:t>Hazaribagh</a:t>
            </a:r>
            <a:r>
              <a:rPr lang="en-US" dirty="0" smtClean="0">
                <a:latin typeface="Algerian" pitchFamily="82" charset="0"/>
              </a:rPr>
              <a:t> Jail and </a:t>
            </a:r>
            <a:r>
              <a:rPr lang="en-US" dirty="0" err="1" smtClean="0">
                <a:latin typeface="Algerian" pitchFamily="82" charset="0"/>
              </a:rPr>
              <a:t>organised</a:t>
            </a:r>
            <a:r>
              <a:rPr lang="en-US" dirty="0" smtClean="0">
                <a:latin typeface="Algerian" pitchFamily="82" charset="0"/>
              </a:rPr>
              <a:t> an underground </a:t>
            </a:r>
            <a:r>
              <a:rPr lang="en-US" dirty="0" smtClean="0">
                <a:latin typeface="Algerian" pitchFamily="82" charset="0"/>
              </a:rPr>
              <a:t>movement </a:t>
            </a:r>
          </a:p>
          <a:p>
            <a:endParaRPr lang="en-US" dirty="0" smtClean="0">
              <a:latin typeface="Algerian" pitchFamily="82" charset="0"/>
            </a:endParaRPr>
          </a:p>
          <a:p>
            <a:r>
              <a:rPr lang="en-US" dirty="0" smtClean="0">
                <a:latin typeface="Algerian" pitchFamily="82" charset="0"/>
              </a:rPr>
              <a:t>During </a:t>
            </a:r>
            <a:r>
              <a:rPr lang="en-US" dirty="0" smtClean="0">
                <a:latin typeface="Algerian" pitchFamily="82" charset="0"/>
              </a:rPr>
              <a:t>the Quit India movement, there were no any communal </a:t>
            </a:r>
            <a:r>
              <a:rPr lang="en-US" dirty="0" smtClean="0">
                <a:latin typeface="Algerian" pitchFamily="82" charset="0"/>
              </a:rPr>
              <a:t>clashes </a:t>
            </a:r>
            <a:endParaRPr lang="en-US" dirty="0" smtClean="0">
              <a:latin typeface="Algerian" pitchFamily="82" charset="0"/>
            </a:endParaRPr>
          </a:p>
          <a:p>
            <a:endParaRPr lang="en-US" dirty="0" smtClean="0">
              <a:latin typeface="Algerian" pitchFamily="82" charset="0"/>
            </a:endParaRPr>
          </a:p>
          <a:p>
            <a:r>
              <a:rPr lang="en-US" dirty="0" smtClean="0">
                <a:latin typeface="Algerian" pitchFamily="82" charset="0"/>
              </a:rPr>
              <a:t>During the movement, their repression was severe on for the </a:t>
            </a:r>
            <a:r>
              <a:rPr lang="en-US" dirty="0" smtClean="0">
                <a:latin typeface="Algerian" pitchFamily="82" charset="0"/>
              </a:rPr>
              <a:t>people </a:t>
            </a:r>
          </a:p>
          <a:p>
            <a:endParaRPr lang="en-US" dirty="0" smtClean="0">
              <a:latin typeface="Algerian" pitchFamily="82" charset="0"/>
            </a:endParaRPr>
          </a:p>
          <a:p>
            <a:r>
              <a:rPr lang="en-US" dirty="0" smtClean="0">
                <a:latin typeface="Algerian" pitchFamily="82" charset="0"/>
              </a:rPr>
              <a:t>There </a:t>
            </a:r>
            <a:r>
              <a:rPr lang="en-US" dirty="0" smtClean="0">
                <a:latin typeface="Algerian" pitchFamily="82" charset="0"/>
              </a:rPr>
              <a:t>was some public party of India, who did not support the Quit India movement </a:t>
            </a:r>
            <a:r>
              <a:rPr lang="en-US" dirty="0" smtClean="0">
                <a:latin typeface="Algerian" pitchFamily="82" charset="0"/>
              </a:rPr>
              <a:t>1942</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04800"/>
            <a:ext cx="9144000" cy="6553200"/>
          </a:xfrm>
        </p:spPr>
        <p:txBody>
          <a:bodyPr/>
          <a:lstStyle/>
          <a:p>
            <a:r>
              <a:rPr lang="en-US" dirty="0" smtClean="0">
                <a:latin typeface="Algerian" pitchFamily="82" charset="0"/>
              </a:rPr>
              <a:t>The most important feature of the movement was :</a:t>
            </a:r>
            <a:r>
              <a:rPr lang="en-US" dirty="0" smtClean="0">
                <a:latin typeface="Algerian" pitchFamily="82" charset="0"/>
              </a:rPr>
              <a:t> </a:t>
            </a:r>
            <a:r>
              <a:rPr lang="en-US" dirty="0" smtClean="0">
                <a:latin typeface="Algerian" pitchFamily="82" charset="0"/>
              </a:rPr>
              <a:t>Russia </a:t>
            </a:r>
            <a:r>
              <a:rPr lang="en-US" dirty="0" smtClean="0">
                <a:latin typeface="Algerian" pitchFamily="82" charset="0"/>
              </a:rPr>
              <a:t>was attacked </a:t>
            </a:r>
            <a:r>
              <a:rPr lang="en-US" dirty="0" smtClean="0">
                <a:latin typeface="Algerian" pitchFamily="82" charset="0"/>
              </a:rPr>
              <a:t>by Nazi Germany, so the communist supported British war against Germany and the ‘Imperialist war’ changed into ‘peoples war’ to </a:t>
            </a:r>
            <a:r>
              <a:rPr lang="en-US" dirty="0" smtClean="0">
                <a:latin typeface="Algerian" pitchFamily="82" charset="0"/>
              </a:rPr>
              <a:t>them</a:t>
            </a:r>
          </a:p>
          <a:p>
            <a:endParaRPr lang="en-US" dirty="0" smtClean="0">
              <a:latin typeface="Algerian" pitchFamily="82" charset="0"/>
            </a:endParaRPr>
          </a:p>
          <a:p>
            <a:r>
              <a:rPr lang="en-US" dirty="0" smtClean="0">
                <a:latin typeface="Algerian" pitchFamily="82" charset="0"/>
              </a:rPr>
              <a:t> </a:t>
            </a:r>
            <a:r>
              <a:rPr lang="en-US" dirty="0" smtClean="0">
                <a:latin typeface="Algerian" pitchFamily="82" charset="0"/>
              </a:rPr>
              <a:t>In the novel, “</a:t>
            </a:r>
            <a:r>
              <a:rPr lang="en-US" dirty="0" err="1" smtClean="0">
                <a:latin typeface="Algerian" pitchFamily="82" charset="0"/>
              </a:rPr>
              <a:t>Jagari</a:t>
            </a:r>
            <a:r>
              <a:rPr lang="en-US" dirty="0" smtClean="0">
                <a:latin typeface="Algerian" pitchFamily="82" charset="0"/>
              </a:rPr>
              <a:t>” of </a:t>
            </a:r>
            <a:r>
              <a:rPr lang="en-US" dirty="0" err="1" smtClean="0">
                <a:latin typeface="Algerian" pitchFamily="82" charset="0"/>
              </a:rPr>
              <a:t>Satinath</a:t>
            </a:r>
            <a:r>
              <a:rPr lang="en-US" dirty="0" smtClean="0">
                <a:latin typeface="Algerian" pitchFamily="82" charset="0"/>
              </a:rPr>
              <a:t> </a:t>
            </a:r>
            <a:r>
              <a:rPr lang="en-US" dirty="0" err="1" smtClean="0">
                <a:latin typeface="Algerian" pitchFamily="82" charset="0"/>
              </a:rPr>
              <a:t>Bhaduri</a:t>
            </a:r>
            <a:r>
              <a:rPr lang="en-US" dirty="0" smtClean="0">
                <a:latin typeface="Algerian" pitchFamily="82" charset="0"/>
              </a:rPr>
              <a:t> has described the negative role of CPI, and other political parties adopted the different attitude towards the </a:t>
            </a:r>
            <a:r>
              <a:rPr lang="en-US" dirty="0" smtClean="0">
                <a:latin typeface="Algerian" pitchFamily="82" charset="0"/>
              </a:rPr>
              <a:t>movement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838199"/>
          </a:xfrm>
        </p:spPr>
        <p:txBody>
          <a:bodyPr/>
          <a:lstStyle/>
          <a:p>
            <a:r>
              <a:rPr lang="en-US" dirty="0" smtClean="0">
                <a:latin typeface="Algerian" pitchFamily="82" charset="0"/>
              </a:rPr>
              <a:t>Impact of quit India movement</a:t>
            </a:r>
            <a:endParaRPr lang="en-US" dirty="0">
              <a:latin typeface="Algerian" pitchFamily="82" charset="0"/>
            </a:endParaRPr>
          </a:p>
        </p:txBody>
      </p:sp>
      <p:sp>
        <p:nvSpPr>
          <p:cNvPr id="3" name="Subtitle 2"/>
          <p:cNvSpPr>
            <a:spLocks noGrp="1"/>
          </p:cNvSpPr>
          <p:nvPr>
            <p:ph type="subTitle" idx="1"/>
          </p:nvPr>
        </p:nvSpPr>
        <p:spPr>
          <a:xfrm>
            <a:off x="0" y="1295400"/>
            <a:ext cx="9144000" cy="5562600"/>
          </a:xfrm>
        </p:spPr>
        <p:txBody>
          <a:bodyPr/>
          <a:lstStyle/>
          <a:p>
            <a:r>
              <a:rPr lang="en-US" dirty="0" smtClean="0">
                <a:latin typeface="Algerian" pitchFamily="82" charset="0"/>
              </a:rPr>
              <a:t>The ban on Congress was lifted and the leaders were released. The Cabinet Mission's constitutional proposal was accepted by the Congress in good faith. This led to the holding of general elections and the formation of the Interim Government at the centre consisting of leaders of all major political parties and Congress government in Madras (Chennai)</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066799"/>
          </a:xfrm>
        </p:spPr>
        <p:txBody>
          <a:bodyPr>
            <a:normAutofit/>
          </a:bodyPr>
          <a:lstStyle/>
          <a:p>
            <a:r>
              <a:rPr lang="en-US" dirty="0" smtClean="0">
                <a:latin typeface="Algerian" pitchFamily="82" charset="0"/>
              </a:rPr>
              <a:t>Impact of quit </a:t>
            </a:r>
            <a:r>
              <a:rPr lang="en-US" dirty="0" smtClean="0">
                <a:latin typeface="Algerian" pitchFamily="82" charset="0"/>
              </a:rPr>
              <a:t>India </a:t>
            </a:r>
            <a:r>
              <a:rPr lang="en-US" dirty="0" smtClean="0">
                <a:latin typeface="Algerian" pitchFamily="82" charset="0"/>
              </a:rPr>
              <a:t>movement</a:t>
            </a:r>
            <a:endParaRPr lang="en-US" dirty="0">
              <a:latin typeface="Algerian" pitchFamily="82" charset="0"/>
            </a:endParaRPr>
          </a:p>
        </p:txBody>
      </p:sp>
      <p:sp>
        <p:nvSpPr>
          <p:cNvPr id="3" name="Subtitle 2"/>
          <p:cNvSpPr>
            <a:spLocks noGrp="1"/>
          </p:cNvSpPr>
          <p:nvPr>
            <p:ph type="subTitle" idx="1"/>
          </p:nvPr>
        </p:nvSpPr>
        <p:spPr>
          <a:xfrm>
            <a:off x="0" y="1219200"/>
            <a:ext cx="9144000" cy="5638800"/>
          </a:xfrm>
        </p:spPr>
        <p:txBody>
          <a:bodyPr>
            <a:normAutofit lnSpcReduction="10000"/>
          </a:bodyPr>
          <a:lstStyle/>
          <a:p>
            <a:r>
              <a:rPr lang="en-US" dirty="0" smtClean="0">
                <a:latin typeface="Algerian" pitchFamily="82" charset="0"/>
              </a:rPr>
              <a:t>However communal </a:t>
            </a:r>
            <a:r>
              <a:rPr lang="en-US" dirty="0" smtClean="0">
                <a:latin typeface="Algerian" pitchFamily="82" charset="0"/>
              </a:rPr>
              <a:t>squabbles, war </a:t>
            </a:r>
            <a:r>
              <a:rPr lang="en-US" dirty="0" smtClean="0">
                <a:latin typeface="Algerian" pitchFamily="82" charset="0"/>
              </a:rPr>
              <a:t>economic crisis, activities of the </a:t>
            </a:r>
            <a:r>
              <a:rPr lang="en-US" dirty="0" err="1" smtClean="0">
                <a:latin typeface="Algerian" pitchFamily="82" charset="0"/>
              </a:rPr>
              <a:t>Razakars</a:t>
            </a:r>
            <a:r>
              <a:rPr lang="en-US" dirty="0" smtClean="0">
                <a:latin typeface="Algerian" pitchFamily="82" charset="0"/>
              </a:rPr>
              <a:t> against Hindus, R.S.S. against Muslims, and </a:t>
            </a:r>
            <a:r>
              <a:rPr lang="en-US" dirty="0" err="1" smtClean="0">
                <a:latin typeface="Algerian" pitchFamily="82" charset="0"/>
              </a:rPr>
              <a:t>Dravida</a:t>
            </a:r>
            <a:r>
              <a:rPr lang="en-US" dirty="0" smtClean="0">
                <a:latin typeface="Algerian" pitchFamily="82" charset="0"/>
              </a:rPr>
              <a:t> </a:t>
            </a:r>
            <a:r>
              <a:rPr lang="en-US" dirty="0" err="1" smtClean="0">
                <a:latin typeface="Algerian" pitchFamily="82" charset="0"/>
              </a:rPr>
              <a:t>Kazhakam</a:t>
            </a:r>
            <a:r>
              <a:rPr lang="en-US" dirty="0" smtClean="0">
                <a:latin typeface="Algerian" pitchFamily="82" charset="0"/>
              </a:rPr>
              <a:t> against Brahmins, produced an uneasy political situation here. More important of the ills that upset the country just before the dawn of independence was the anarchical predatory activities of the Communist Party which organized violent strikes and armed uprisings in many parts of South </a:t>
            </a:r>
            <a:r>
              <a:rPr lang="en-US" dirty="0" smtClean="0">
                <a:latin typeface="Algerian" pitchFamily="82" charset="0"/>
              </a:rPr>
              <a:t>India</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990599"/>
          </a:xfrm>
        </p:spPr>
        <p:txBody>
          <a:bodyPr/>
          <a:lstStyle/>
          <a:p>
            <a:r>
              <a:rPr lang="en-US" dirty="0" smtClean="0">
                <a:latin typeface="Algerian" pitchFamily="82" charset="0"/>
              </a:rPr>
              <a:t>Impact of quit </a:t>
            </a:r>
            <a:r>
              <a:rPr lang="en-US" dirty="0" smtClean="0">
                <a:latin typeface="Algerian" pitchFamily="82" charset="0"/>
              </a:rPr>
              <a:t>India </a:t>
            </a:r>
            <a:r>
              <a:rPr lang="en-US" dirty="0" smtClean="0">
                <a:latin typeface="Algerian" pitchFamily="82" charset="0"/>
              </a:rPr>
              <a:t>movement</a:t>
            </a:r>
            <a:endParaRPr lang="en-US" dirty="0">
              <a:latin typeface="Algerian" pitchFamily="82" charset="0"/>
            </a:endParaRPr>
          </a:p>
        </p:txBody>
      </p:sp>
      <p:sp>
        <p:nvSpPr>
          <p:cNvPr id="3" name="Subtitle 2"/>
          <p:cNvSpPr>
            <a:spLocks noGrp="1"/>
          </p:cNvSpPr>
          <p:nvPr>
            <p:ph type="subTitle" idx="1"/>
          </p:nvPr>
        </p:nvSpPr>
        <p:spPr>
          <a:xfrm>
            <a:off x="0" y="1066800"/>
            <a:ext cx="9144000" cy="5791200"/>
          </a:xfrm>
        </p:spPr>
        <p:txBody>
          <a:bodyPr>
            <a:normAutofit fontScale="92500" lnSpcReduction="20000"/>
          </a:bodyPr>
          <a:lstStyle/>
          <a:p>
            <a:r>
              <a:rPr lang="en-US" dirty="0" smtClean="0">
                <a:latin typeface="Algerian" pitchFamily="82" charset="0"/>
              </a:rPr>
              <a:t>In order to curb the danger of the Communist onslaught, the Congress Government of Madras (Chennai) had to enact the Maintenance of Public Order Act of 1947 which provided for preventive detention, imposition of collective fines and censorship, control on meetings, processions, camps, drill sand parades, requisitioning of property and control of essential services. Hundreds of Communists were sent to jails on the strength of this Act. Thus strangely enough, the dawn of independence saw the severe imposition of restraints on individual freedom against which Congress fought for several decades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lnSpcReduction="10000"/>
          </a:bodyPr>
          <a:lstStyle/>
          <a:p>
            <a:r>
              <a:rPr lang="en-US" sz="2800" dirty="0" smtClean="0">
                <a:latin typeface="Algerian" pitchFamily="82" charset="0"/>
              </a:rPr>
              <a:t>mass protest on nonviolent lines</a:t>
            </a:r>
          </a:p>
          <a:p>
            <a:endParaRPr lang="en-US" sz="2800" dirty="0" smtClean="0">
              <a:latin typeface="Algerian" pitchFamily="82" charset="0"/>
            </a:endParaRPr>
          </a:p>
          <a:p>
            <a:r>
              <a:rPr lang="en-US" sz="2800" dirty="0" smtClean="0">
                <a:latin typeface="Algerian" pitchFamily="82" charset="0"/>
              </a:rPr>
              <a:t>an orderly British withdrawal from India</a:t>
            </a:r>
          </a:p>
          <a:p>
            <a:endParaRPr lang="en-US" sz="2800" dirty="0" smtClean="0">
              <a:latin typeface="Algerian" pitchFamily="82" charset="0"/>
            </a:endParaRPr>
          </a:p>
          <a:p>
            <a:r>
              <a:rPr lang="en-US" sz="2800" dirty="0" smtClean="0">
                <a:latin typeface="Algerian" pitchFamily="82" charset="0"/>
              </a:rPr>
              <a:t>July 1942 Congress Working Committee :</a:t>
            </a:r>
            <a:r>
              <a:rPr lang="en-US" sz="2800" dirty="0" err="1" smtClean="0">
                <a:latin typeface="Algerian" pitchFamily="82" charset="0"/>
              </a:rPr>
              <a:t>Wardha</a:t>
            </a:r>
            <a:endParaRPr lang="en-US" sz="2800" dirty="0" smtClean="0">
              <a:latin typeface="Algerian" pitchFamily="82" charset="0"/>
            </a:endParaRPr>
          </a:p>
          <a:p>
            <a:endParaRPr lang="en-US" sz="2800" dirty="0" smtClean="0">
              <a:latin typeface="Algerian" pitchFamily="82" charset="0"/>
            </a:endParaRPr>
          </a:p>
          <a:p>
            <a:r>
              <a:rPr lang="en-US" sz="2800" dirty="0" err="1" smtClean="0">
                <a:latin typeface="Algerian" pitchFamily="82" charset="0"/>
              </a:rPr>
              <a:t>Wardha</a:t>
            </a:r>
            <a:r>
              <a:rPr lang="en-US" sz="2800" dirty="0" smtClean="0">
                <a:latin typeface="Algerian" pitchFamily="82" charset="0"/>
              </a:rPr>
              <a:t> resolution : Quit India Resolution</a:t>
            </a:r>
          </a:p>
          <a:p>
            <a:r>
              <a:rPr lang="en-US" sz="2800" dirty="0" smtClean="0">
                <a:latin typeface="Algerian" pitchFamily="82" charset="0"/>
              </a:rPr>
              <a:t>“British Rule in India must end immediately”</a:t>
            </a:r>
          </a:p>
          <a:p>
            <a:endParaRPr lang="en-US" sz="2800" dirty="0" smtClean="0">
              <a:latin typeface="Algerian" pitchFamily="82" charset="0"/>
            </a:endParaRPr>
          </a:p>
          <a:p>
            <a:r>
              <a:rPr lang="en-US" sz="2800" dirty="0" smtClean="0">
                <a:latin typeface="Algerian" pitchFamily="82" charset="0"/>
              </a:rPr>
              <a:t>All India Congress Committee at Bombay on August 7, 1942</a:t>
            </a:r>
          </a:p>
          <a:p>
            <a:endParaRPr lang="en-US" sz="2800" dirty="0" smtClean="0">
              <a:latin typeface="Algerian" pitchFamily="82" charset="0"/>
            </a:endParaRPr>
          </a:p>
          <a:p>
            <a:r>
              <a:rPr lang="en-US" sz="2800" dirty="0" smtClean="0">
                <a:latin typeface="Algerian" pitchFamily="82" charset="0"/>
              </a:rPr>
              <a:t>nonviolent mass struggle under the leadership of Gandhi</a:t>
            </a:r>
            <a:endParaRPr lang="en-US" sz="2800" dirty="0">
              <a:latin typeface="Algerian" pitchFamily="82" charset="0"/>
            </a:endParaRPr>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Autofit/>
          </a:bodyPr>
          <a:lstStyle/>
          <a:p>
            <a:pPr algn="l"/>
            <a:endParaRPr lang="en-US" i="1" dirty="0" smtClean="0">
              <a:solidFill>
                <a:schemeClr val="tx1"/>
              </a:solidFill>
              <a:latin typeface="Bell MT" pitchFamily="18" charset="0"/>
            </a:endParaRPr>
          </a:p>
          <a:p>
            <a:r>
              <a:rPr lang="en-US" dirty="0" smtClean="0">
                <a:solidFill>
                  <a:schemeClr val="tx1"/>
                </a:solidFill>
                <a:latin typeface="Algerian" pitchFamily="82" charset="0"/>
              </a:rPr>
              <a:t>Launching of the Movement</a:t>
            </a:r>
          </a:p>
          <a:p>
            <a:pPr algn="l"/>
            <a:endParaRPr lang="en-US" i="1" dirty="0" smtClean="0">
              <a:solidFill>
                <a:schemeClr val="tx1"/>
              </a:solidFill>
              <a:latin typeface="Bell MT" pitchFamily="18" charset="0"/>
            </a:endParaRPr>
          </a:p>
          <a:p>
            <a:pPr algn="l"/>
            <a:r>
              <a:rPr lang="en-US" i="1" dirty="0" smtClean="0">
                <a:solidFill>
                  <a:schemeClr val="tx1"/>
                </a:solidFill>
                <a:latin typeface="Bell MT" pitchFamily="18" charset="0"/>
              </a:rPr>
              <a:t>Mohandas </a:t>
            </a:r>
            <a:r>
              <a:rPr lang="en-US" i="1" dirty="0" err="1" smtClean="0">
                <a:solidFill>
                  <a:schemeClr val="tx1"/>
                </a:solidFill>
                <a:latin typeface="Bell MT" pitchFamily="18" charset="0"/>
              </a:rPr>
              <a:t>Karamchand</a:t>
            </a:r>
            <a:r>
              <a:rPr lang="en-US" i="1" dirty="0" smtClean="0">
                <a:solidFill>
                  <a:schemeClr val="tx1"/>
                </a:solidFill>
                <a:latin typeface="Bell MT" pitchFamily="18" charset="0"/>
              </a:rPr>
              <a:t> Gandhi</a:t>
            </a:r>
          </a:p>
          <a:p>
            <a:pPr algn="r"/>
            <a:r>
              <a:rPr lang="en-US" i="1" dirty="0" smtClean="0">
                <a:solidFill>
                  <a:schemeClr val="tx1"/>
                </a:solidFill>
                <a:latin typeface="Bell MT" pitchFamily="18" charset="0"/>
              </a:rPr>
              <a:t>“Every Indian who desires freedom and strives for it must be his own guide urging him or her on a long hard road where there is no resting place and which leads ultimately to the in. Every one of you should from this moment onwards consider yourself freeman or woman and act as if you were free… I am not going to be satisfied wish anything short of freedom. You should do or die. We shall either free India or die in the attempt dependence of India”</a:t>
            </a:r>
          </a:p>
          <a:p>
            <a:pPr algn="r"/>
            <a:endParaRPr lang="en-US" i="1" dirty="0" smtClean="0">
              <a:solidFill>
                <a:schemeClr val="tx1"/>
              </a:solidFill>
              <a:latin typeface="Bell MT" pitchFamily="18" charset="0"/>
            </a:endParaRPr>
          </a:p>
          <a:p>
            <a:pPr algn="r"/>
            <a:endParaRPr lang="en-US" i="1" dirty="0" smtClean="0">
              <a:solidFill>
                <a:schemeClr val="tx1"/>
              </a:solidFill>
              <a:latin typeface="Bell MT" pitchFamily="18" charset="0"/>
            </a:endParaRPr>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066799"/>
          </a:xfrm>
        </p:spPr>
        <p:txBody>
          <a:bodyPr/>
          <a:lstStyle/>
          <a:p>
            <a:pPr algn="l"/>
            <a:r>
              <a:rPr lang="en-US" dirty="0" smtClean="0">
                <a:latin typeface="Algerian" pitchFamily="82" charset="0"/>
              </a:rPr>
              <a:t>causes</a:t>
            </a:r>
            <a:endParaRPr lang="en-US" dirty="0">
              <a:latin typeface="Algerian" pitchFamily="82" charset="0"/>
            </a:endParaRPr>
          </a:p>
        </p:txBody>
      </p:sp>
      <p:sp>
        <p:nvSpPr>
          <p:cNvPr id="3" name="Subtitle 2"/>
          <p:cNvSpPr>
            <a:spLocks noGrp="1"/>
          </p:cNvSpPr>
          <p:nvPr>
            <p:ph type="subTitle" idx="1"/>
          </p:nvPr>
        </p:nvSpPr>
        <p:spPr>
          <a:xfrm>
            <a:off x="0" y="1600200"/>
            <a:ext cx="9144000" cy="5257800"/>
          </a:xfrm>
        </p:spPr>
        <p:txBody>
          <a:bodyPr>
            <a:normAutofit/>
          </a:bodyPr>
          <a:lstStyle/>
          <a:p>
            <a:r>
              <a:rPr lang="en-US" dirty="0" smtClean="0">
                <a:latin typeface="Algerian" pitchFamily="82" charset="0"/>
              </a:rPr>
              <a:t>Involvement of </a:t>
            </a:r>
            <a:r>
              <a:rPr lang="en-US" dirty="0" err="1" smtClean="0">
                <a:latin typeface="Algerian" pitchFamily="82" charset="0"/>
              </a:rPr>
              <a:t>india</a:t>
            </a:r>
            <a:r>
              <a:rPr lang="en-US" dirty="0" smtClean="0">
                <a:latin typeface="Algerian" pitchFamily="82" charset="0"/>
              </a:rPr>
              <a:t> in second world war</a:t>
            </a:r>
          </a:p>
          <a:p>
            <a:endParaRPr lang="en-US" dirty="0" smtClean="0">
              <a:latin typeface="Algerian" pitchFamily="82" charset="0"/>
            </a:endParaRPr>
          </a:p>
          <a:p>
            <a:r>
              <a:rPr lang="en-US" dirty="0" smtClean="0">
                <a:latin typeface="Algerian" pitchFamily="82" charset="0"/>
              </a:rPr>
              <a:t>Cripps’ Mission March 1942 </a:t>
            </a:r>
          </a:p>
          <a:p>
            <a:r>
              <a:rPr lang="en-US" dirty="0" smtClean="0">
                <a:latin typeface="Imprint MT Shadow" pitchFamily="82" charset="0"/>
              </a:rPr>
              <a:t>“post dated </a:t>
            </a:r>
            <a:r>
              <a:rPr lang="en-US" sz="2800" dirty="0" err="1" smtClean="0">
                <a:latin typeface="Imprint MT Shadow" pitchFamily="82" charset="0"/>
              </a:rPr>
              <a:t>cheque</a:t>
            </a:r>
            <a:r>
              <a:rPr lang="en-US" sz="2800" dirty="0" smtClean="0">
                <a:latin typeface="Imprint MT Shadow" pitchFamily="82" charset="0"/>
              </a:rPr>
              <a:t> drawn on a crashing ban</a:t>
            </a:r>
            <a:r>
              <a:rPr lang="en-US" dirty="0" smtClean="0">
                <a:latin typeface="Imprint MT Shadow" pitchFamily="82" charset="0"/>
              </a:rPr>
              <a:t>k”</a:t>
            </a:r>
          </a:p>
          <a:p>
            <a:endParaRPr lang="en-US" dirty="0" smtClean="0">
              <a:latin typeface="Imprint MT Shadow" pitchFamily="82" charset="0"/>
            </a:endParaRPr>
          </a:p>
          <a:p>
            <a:r>
              <a:rPr lang="en-US" dirty="0" smtClean="0">
                <a:latin typeface="Algerian" pitchFamily="82" charset="0"/>
              </a:rPr>
              <a:t>Resolution for immediate independence</a:t>
            </a:r>
          </a:p>
          <a:p>
            <a:endParaRPr lang="en-US" dirty="0">
              <a:latin typeface="Imprint MT Shadow" pitchFamily="82" charset="0"/>
            </a:endParaRPr>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20000"/>
          </a:bodyPr>
          <a:lstStyle/>
          <a:p>
            <a:r>
              <a:rPr lang="en-US" sz="3900" dirty="0" smtClean="0">
                <a:latin typeface="Algerian" pitchFamily="82" charset="0"/>
              </a:rPr>
              <a:t>Spread of the movement</a:t>
            </a:r>
          </a:p>
          <a:p>
            <a:endParaRPr lang="en-US" sz="3600" dirty="0" smtClean="0">
              <a:solidFill>
                <a:schemeClr val="tx1"/>
              </a:solidFill>
              <a:latin typeface="Algerian" pitchFamily="82" charset="0"/>
              <a:hlinkClick r:id="rId2"/>
            </a:endParaRPr>
          </a:p>
          <a:p>
            <a:r>
              <a:rPr lang="en-US" sz="3500" dirty="0" err="1" smtClean="0">
                <a:solidFill>
                  <a:schemeClr val="tx1"/>
                </a:solidFill>
                <a:latin typeface="Algerian" pitchFamily="82" charset="0"/>
              </a:rPr>
              <a:t>mohandas</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karamchand</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gandhi</a:t>
            </a:r>
            <a:r>
              <a:rPr lang="en-US" sz="3500" dirty="0" smtClean="0">
                <a:solidFill>
                  <a:schemeClr val="tx1"/>
                </a:solidFill>
                <a:latin typeface="Algerian" pitchFamily="82" charset="0"/>
              </a:rPr>
              <a:t> </a:t>
            </a:r>
          </a:p>
          <a:p>
            <a:r>
              <a:rPr lang="en-US" sz="3500" dirty="0" err="1" smtClean="0">
                <a:solidFill>
                  <a:schemeClr val="tx1"/>
                </a:solidFill>
                <a:latin typeface="Algerian" pitchFamily="82" charset="0"/>
              </a:rPr>
              <a:t>Maulana</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Abul</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Kalam</a:t>
            </a:r>
            <a:r>
              <a:rPr lang="en-US" sz="3500" dirty="0" smtClean="0">
                <a:solidFill>
                  <a:schemeClr val="tx1"/>
                </a:solidFill>
                <a:latin typeface="Algerian" pitchFamily="82" charset="0"/>
              </a:rPr>
              <a:t> Azad</a:t>
            </a:r>
          </a:p>
          <a:p>
            <a:r>
              <a:rPr lang="en-US" sz="3500" dirty="0" err="1" smtClean="0">
                <a:solidFill>
                  <a:schemeClr val="tx1"/>
                </a:solidFill>
                <a:latin typeface="Algerian" pitchFamily="82" charset="0"/>
              </a:rPr>
              <a:t>Subhas</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chandra</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bose</a:t>
            </a:r>
            <a:endParaRPr lang="en-US" sz="3500" dirty="0" smtClean="0">
              <a:solidFill>
                <a:schemeClr val="tx1"/>
              </a:solidFill>
              <a:latin typeface="Algerian" pitchFamily="82" charset="0"/>
            </a:endParaRPr>
          </a:p>
          <a:p>
            <a:r>
              <a:rPr lang="en-US" sz="3500" dirty="0" smtClean="0">
                <a:solidFill>
                  <a:schemeClr val="tx1"/>
                </a:solidFill>
                <a:latin typeface="Algerian" pitchFamily="82" charset="0"/>
              </a:rPr>
              <a:t>Mohammed </a:t>
            </a:r>
            <a:r>
              <a:rPr lang="en-US" sz="3500" dirty="0" err="1" smtClean="0">
                <a:solidFill>
                  <a:schemeClr val="tx1"/>
                </a:solidFill>
                <a:latin typeface="Algerian" pitchFamily="82" charset="0"/>
              </a:rPr>
              <a:t>ali</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jinnah</a:t>
            </a:r>
            <a:endParaRPr lang="en-US" sz="3500" dirty="0" smtClean="0">
              <a:solidFill>
                <a:schemeClr val="tx1"/>
              </a:solidFill>
              <a:latin typeface="Algerian" pitchFamily="82" charset="0"/>
            </a:endParaRPr>
          </a:p>
          <a:p>
            <a:r>
              <a:rPr lang="en-US" sz="3500" dirty="0" smtClean="0">
                <a:solidFill>
                  <a:schemeClr val="tx1"/>
                </a:solidFill>
                <a:latin typeface="Algerian" pitchFamily="82" charset="0"/>
              </a:rPr>
              <a:t>Asoka Mehta </a:t>
            </a:r>
          </a:p>
          <a:p>
            <a:r>
              <a:rPr lang="en-US" sz="3500" dirty="0" smtClean="0">
                <a:solidFill>
                  <a:schemeClr val="tx1"/>
                </a:solidFill>
                <a:latin typeface="Algerian" pitchFamily="82" charset="0"/>
              </a:rPr>
              <a:t>Jaya </a:t>
            </a:r>
            <a:r>
              <a:rPr lang="en-US" sz="3500" dirty="0" err="1" smtClean="0">
                <a:solidFill>
                  <a:schemeClr val="tx1"/>
                </a:solidFill>
                <a:latin typeface="Algerian" pitchFamily="82" charset="0"/>
              </a:rPr>
              <a:t>Prakas</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Narayan</a:t>
            </a:r>
            <a:endParaRPr lang="en-US" sz="3500" dirty="0" smtClean="0">
              <a:solidFill>
                <a:schemeClr val="tx1"/>
              </a:solidFill>
              <a:latin typeface="Algerian" pitchFamily="82" charset="0"/>
            </a:endParaRPr>
          </a:p>
          <a:p>
            <a:r>
              <a:rPr lang="en-US" sz="3500" dirty="0" smtClean="0">
                <a:solidFill>
                  <a:schemeClr val="tx1"/>
                </a:solidFill>
                <a:latin typeface="Algerian" pitchFamily="82" charset="0"/>
              </a:rPr>
              <a:t>Jawaharlal </a:t>
            </a:r>
            <a:r>
              <a:rPr lang="en-US" sz="3500" dirty="0" err="1" smtClean="0">
                <a:solidFill>
                  <a:schemeClr val="tx1"/>
                </a:solidFill>
                <a:latin typeface="Algerian" pitchFamily="82" charset="0"/>
              </a:rPr>
              <a:t>nehru</a:t>
            </a:r>
            <a:endParaRPr lang="en-US" sz="3500" dirty="0" smtClean="0">
              <a:solidFill>
                <a:schemeClr val="tx1"/>
              </a:solidFill>
              <a:latin typeface="Algerian" pitchFamily="82" charset="0"/>
            </a:endParaRPr>
          </a:p>
          <a:p>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Vallabhbhai</a:t>
            </a:r>
            <a:r>
              <a:rPr lang="en-US" sz="3500" dirty="0" smtClean="0">
                <a:solidFill>
                  <a:schemeClr val="tx1"/>
                </a:solidFill>
                <a:latin typeface="Algerian" pitchFamily="82" charset="0"/>
              </a:rPr>
              <a:t> Patel</a:t>
            </a:r>
          </a:p>
          <a:p>
            <a:r>
              <a:rPr lang="en-US" sz="3500" dirty="0" err="1" smtClean="0">
                <a:solidFill>
                  <a:schemeClr val="tx1"/>
                </a:solidFill>
                <a:latin typeface="Algerian" pitchFamily="82" charset="0"/>
              </a:rPr>
              <a:t>Rajendra</a:t>
            </a:r>
            <a:r>
              <a:rPr lang="en-US" sz="3500" dirty="0" smtClean="0">
                <a:solidFill>
                  <a:schemeClr val="tx1"/>
                </a:solidFill>
                <a:latin typeface="Algerian" pitchFamily="82" charset="0"/>
              </a:rPr>
              <a:t> Prasad</a:t>
            </a:r>
          </a:p>
          <a:p>
            <a:r>
              <a:rPr lang="en-US" sz="3500" dirty="0" err="1" smtClean="0">
                <a:solidFill>
                  <a:schemeClr val="tx1"/>
                </a:solidFill>
                <a:latin typeface="Algerian" pitchFamily="82" charset="0"/>
              </a:rPr>
              <a:t>Rajgopalachari</a:t>
            </a:r>
            <a:endParaRPr lang="en-US" sz="3500" dirty="0" smtClean="0">
              <a:solidFill>
                <a:schemeClr val="tx1"/>
              </a:solidFill>
              <a:latin typeface="Algerian" pitchFamily="82" charset="0"/>
            </a:endParaRPr>
          </a:p>
          <a:p>
            <a:r>
              <a:rPr lang="en-US" sz="3500" dirty="0" err="1" smtClean="0">
                <a:solidFill>
                  <a:schemeClr val="tx1"/>
                </a:solidFill>
                <a:latin typeface="Algerian" pitchFamily="82" charset="0"/>
              </a:rPr>
              <a:t>Anugrah</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narayan</a:t>
            </a:r>
            <a:r>
              <a:rPr lang="en-US" sz="3500" dirty="0" smtClean="0">
                <a:solidFill>
                  <a:schemeClr val="tx1"/>
                </a:solidFill>
                <a:latin typeface="Algerian" pitchFamily="82" charset="0"/>
              </a:rPr>
              <a:t> </a:t>
            </a:r>
            <a:r>
              <a:rPr lang="en-US" sz="3500" dirty="0" err="1" smtClean="0">
                <a:solidFill>
                  <a:schemeClr val="tx1"/>
                </a:solidFill>
                <a:latin typeface="Algerian" pitchFamily="82" charset="0"/>
              </a:rPr>
              <a:t>sinha</a:t>
            </a:r>
            <a:endParaRPr lang="en-US" sz="3600" dirty="0" smtClean="0">
              <a:solidFill>
                <a:schemeClr val="tx1"/>
              </a:solidFill>
              <a:latin typeface="Algerian" pitchFamily="82" charset="0"/>
            </a:endParaRPr>
          </a:p>
          <a:p>
            <a:endParaRPr lang="en-US" sz="3600" dirty="0">
              <a:latin typeface="Algerian" pitchFamily="82"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85799"/>
          </a:xfrm>
        </p:spPr>
        <p:txBody>
          <a:bodyPr>
            <a:normAutofit/>
          </a:bodyPr>
          <a:lstStyle/>
          <a:p>
            <a:r>
              <a:rPr lang="en-US" sz="3600" dirty="0" smtClean="0">
                <a:latin typeface="Algerian" pitchFamily="82" charset="0"/>
              </a:rPr>
              <a:t>Phases of quit </a:t>
            </a:r>
            <a:r>
              <a:rPr lang="en-US" sz="3600" dirty="0" err="1" smtClean="0">
                <a:latin typeface="Algerian" pitchFamily="82" charset="0"/>
              </a:rPr>
              <a:t>india</a:t>
            </a:r>
            <a:r>
              <a:rPr lang="en-US" sz="3600" dirty="0" smtClean="0">
                <a:latin typeface="Algerian" pitchFamily="82" charset="0"/>
              </a:rPr>
              <a:t> movement</a:t>
            </a:r>
            <a:endParaRPr lang="en-US" sz="3600" dirty="0">
              <a:latin typeface="Algerian" pitchFamily="82" charset="0"/>
            </a:endParaRPr>
          </a:p>
        </p:txBody>
      </p:sp>
      <p:sp>
        <p:nvSpPr>
          <p:cNvPr id="3" name="Subtitle 2"/>
          <p:cNvSpPr>
            <a:spLocks noGrp="1"/>
          </p:cNvSpPr>
          <p:nvPr>
            <p:ph type="subTitle" idx="1"/>
          </p:nvPr>
        </p:nvSpPr>
        <p:spPr>
          <a:xfrm>
            <a:off x="0" y="914400"/>
            <a:ext cx="9144000" cy="5943600"/>
          </a:xfrm>
        </p:spPr>
        <p:txBody>
          <a:bodyPr>
            <a:noAutofit/>
          </a:bodyPr>
          <a:lstStyle/>
          <a:p>
            <a:r>
              <a:rPr lang="en-US" sz="2400" dirty="0" smtClean="0">
                <a:latin typeface="Algerian" pitchFamily="82" charset="0"/>
              </a:rPr>
              <a:t>In the </a:t>
            </a:r>
            <a:r>
              <a:rPr lang="en-US" sz="2400" dirty="0" smtClean="0">
                <a:latin typeface="Algerian" pitchFamily="82" charset="0"/>
              </a:rPr>
              <a:t>first phase of the Quit India Movement, there were processions, strikes and </a:t>
            </a:r>
            <a:r>
              <a:rPr lang="en-US" sz="2400" dirty="0" smtClean="0">
                <a:latin typeface="Algerian" pitchFamily="82" charset="0"/>
              </a:rPr>
              <a:t>demonstrations</a:t>
            </a:r>
          </a:p>
          <a:p>
            <a:endParaRPr lang="en-US" sz="1800" dirty="0" smtClean="0">
              <a:latin typeface="Algerian" pitchFamily="82" charset="0"/>
            </a:endParaRPr>
          </a:p>
          <a:p>
            <a:r>
              <a:rPr lang="en-US" sz="2400" dirty="0" smtClean="0">
                <a:latin typeface="Algerian" pitchFamily="82" charset="0"/>
              </a:rPr>
              <a:t> </a:t>
            </a:r>
            <a:r>
              <a:rPr lang="en-US" sz="2400" dirty="0" smtClean="0">
                <a:latin typeface="Algerian" pitchFamily="82" charset="0"/>
              </a:rPr>
              <a:t>The second phase of the movement saw raids in the government buildings and municipal houses. Along with this, post offices, railway stations and police stations were set on </a:t>
            </a:r>
            <a:r>
              <a:rPr lang="en-US" sz="2400" dirty="0" smtClean="0">
                <a:latin typeface="Algerian" pitchFamily="82" charset="0"/>
              </a:rPr>
              <a:t>fire </a:t>
            </a:r>
          </a:p>
          <a:p>
            <a:endParaRPr lang="en-US" sz="1800" dirty="0" smtClean="0">
              <a:latin typeface="Algerian" pitchFamily="82" charset="0"/>
            </a:endParaRPr>
          </a:p>
          <a:p>
            <a:r>
              <a:rPr lang="en-US" sz="2400" dirty="0" smtClean="0">
                <a:latin typeface="Algerian" pitchFamily="82" charset="0"/>
              </a:rPr>
              <a:t>The </a:t>
            </a:r>
            <a:r>
              <a:rPr lang="en-US" sz="2400" dirty="0" smtClean="0">
                <a:latin typeface="Algerian" pitchFamily="82" charset="0"/>
              </a:rPr>
              <a:t>third phase of Quit India movement began in September 1942. Mobs bombed police in places like Bombay, Uttar Pradesh and Madhya </a:t>
            </a:r>
            <a:r>
              <a:rPr lang="en-US" sz="2400" dirty="0" smtClean="0">
                <a:latin typeface="Algerian" pitchFamily="82" charset="0"/>
              </a:rPr>
              <a:t>Pradesh</a:t>
            </a:r>
          </a:p>
          <a:p>
            <a:r>
              <a:rPr lang="en-US" sz="2400" dirty="0" smtClean="0">
                <a:latin typeface="Algerian" pitchFamily="82" charset="0"/>
              </a:rPr>
              <a:t> </a:t>
            </a:r>
          </a:p>
          <a:p>
            <a:r>
              <a:rPr lang="en-US" sz="2300" dirty="0" smtClean="0">
                <a:latin typeface="Algerian" pitchFamily="82" charset="0"/>
              </a:rPr>
              <a:t>Gradually</a:t>
            </a:r>
            <a:r>
              <a:rPr lang="en-US" sz="2300" dirty="0" smtClean="0">
                <a:latin typeface="Algerian" pitchFamily="82" charset="0"/>
              </a:rPr>
              <a:t>, the movement gained back its peaceful form and continued till Mahatma Gandhi was released on May, 1944. This was the fourth phase of the </a:t>
            </a:r>
            <a:r>
              <a:rPr lang="en-US" sz="2300" dirty="0" smtClean="0">
                <a:latin typeface="Algerian" pitchFamily="82" charset="0"/>
              </a:rPr>
              <a:t>movement</a:t>
            </a:r>
            <a:endParaRPr lang="en-US" sz="2300" dirty="0">
              <a:latin typeface="Algerian" pitchFamily="8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914400"/>
          </a:xfrm>
        </p:spPr>
        <p:txBody>
          <a:bodyPr>
            <a:normAutofit fontScale="90000"/>
          </a:bodyPr>
          <a:lstStyle/>
          <a:p>
            <a:r>
              <a:rPr lang="en-US" dirty="0" smtClean="0">
                <a:latin typeface="Algerian" pitchFamily="82" charset="0"/>
              </a:rPr>
              <a:t>Spread of the movement</a:t>
            </a:r>
            <a:br>
              <a:rPr lang="en-US" dirty="0" smtClean="0">
                <a:latin typeface="Algerian" pitchFamily="82" charset="0"/>
              </a:rPr>
            </a:br>
            <a:endParaRPr lang="en-US" dirty="0"/>
          </a:p>
        </p:txBody>
      </p:sp>
      <p:sp>
        <p:nvSpPr>
          <p:cNvPr id="3" name="Subtitle 2"/>
          <p:cNvSpPr>
            <a:spLocks noGrp="1"/>
          </p:cNvSpPr>
          <p:nvPr>
            <p:ph type="subTitle" idx="1"/>
          </p:nvPr>
        </p:nvSpPr>
        <p:spPr>
          <a:xfrm>
            <a:off x="0" y="1447800"/>
            <a:ext cx="9144000" cy="5410200"/>
          </a:xfrm>
        </p:spPr>
        <p:txBody>
          <a:bodyPr>
            <a:normAutofit fontScale="92500" lnSpcReduction="20000"/>
          </a:bodyPr>
          <a:lstStyle/>
          <a:p>
            <a:r>
              <a:rPr lang="en-US" dirty="0" smtClean="0">
                <a:latin typeface="Algerian" pitchFamily="82" charset="0"/>
              </a:rPr>
              <a:t>Spread: Uttar </a:t>
            </a:r>
            <a:r>
              <a:rPr lang="en-US" dirty="0" smtClean="0">
                <a:latin typeface="Algerian" pitchFamily="82" charset="0"/>
              </a:rPr>
              <a:t>Pradesh, Bihar, Bengal, Bombay, </a:t>
            </a:r>
            <a:r>
              <a:rPr lang="en-US" dirty="0" err="1" smtClean="0">
                <a:latin typeface="Algerian" pitchFamily="82" charset="0"/>
              </a:rPr>
              <a:t>Odisha</a:t>
            </a:r>
            <a:r>
              <a:rPr lang="en-US" dirty="0" smtClean="0">
                <a:latin typeface="Algerian" pitchFamily="82" charset="0"/>
              </a:rPr>
              <a:t> and Andhra </a:t>
            </a:r>
            <a:r>
              <a:rPr lang="en-US" dirty="0" smtClean="0">
                <a:latin typeface="Algerian" pitchFamily="82" charset="0"/>
              </a:rPr>
              <a:t>Pradesh </a:t>
            </a:r>
          </a:p>
          <a:p>
            <a:endParaRPr lang="en-US" dirty="0" smtClean="0">
              <a:latin typeface="Algerian" pitchFamily="82" charset="0"/>
            </a:endParaRPr>
          </a:p>
          <a:p>
            <a:r>
              <a:rPr lang="en-US" dirty="0" err="1" smtClean="0">
                <a:latin typeface="Algerian" pitchFamily="82" charset="0"/>
              </a:rPr>
              <a:t>Centres</a:t>
            </a:r>
            <a:r>
              <a:rPr lang="en-US" dirty="0" smtClean="0">
                <a:latin typeface="Algerian" pitchFamily="82" charset="0"/>
              </a:rPr>
              <a:t>: </a:t>
            </a:r>
            <a:r>
              <a:rPr lang="en-US" dirty="0" err="1" smtClean="0">
                <a:latin typeface="Algerian" pitchFamily="82" charset="0"/>
              </a:rPr>
              <a:t>Satara</a:t>
            </a:r>
            <a:r>
              <a:rPr lang="en-US" dirty="0" smtClean="0">
                <a:latin typeface="Algerian" pitchFamily="82" charset="0"/>
              </a:rPr>
              <a:t> </a:t>
            </a:r>
            <a:r>
              <a:rPr lang="en-US" dirty="0" smtClean="0">
                <a:latin typeface="Algerian" pitchFamily="82" charset="0"/>
              </a:rPr>
              <a:t>of Maharashtra, </a:t>
            </a:r>
            <a:r>
              <a:rPr lang="en-US" dirty="0" err="1" smtClean="0">
                <a:latin typeface="Algerian" pitchFamily="82" charset="0"/>
              </a:rPr>
              <a:t>Tamluk</a:t>
            </a:r>
            <a:r>
              <a:rPr lang="en-US" dirty="0" smtClean="0">
                <a:latin typeface="Algerian" pitchFamily="82" charset="0"/>
              </a:rPr>
              <a:t>, </a:t>
            </a:r>
            <a:r>
              <a:rPr lang="en-US" dirty="0" err="1" smtClean="0">
                <a:latin typeface="Algerian" pitchFamily="82" charset="0"/>
              </a:rPr>
              <a:t>Contai</a:t>
            </a:r>
            <a:r>
              <a:rPr lang="en-US" dirty="0" smtClean="0">
                <a:latin typeface="Algerian" pitchFamily="82" charset="0"/>
              </a:rPr>
              <a:t> of </a:t>
            </a:r>
            <a:r>
              <a:rPr lang="en-US" dirty="0" err="1" smtClean="0">
                <a:latin typeface="Algerian" pitchFamily="82" charset="0"/>
              </a:rPr>
              <a:t>Midnapore</a:t>
            </a:r>
            <a:r>
              <a:rPr lang="en-US" dirty="0" smtClean="0">
                <a:latin typeface="Algerian" pitchFamily="82" charset="0"/>
              </a:rPr>
              <a:t>, </a:t>
            </a:r>
            <a:r>
              <a:rPr lang="en-US" dirty="0" err="1" smtClean="0">
                <a:latin typeface="Algerian" pitchFamily="82" charset="0"/>
              </a:rPr>
              <a:t>Balurghat</a:t>
            </a:r>
            <a:r>
              <a:rPr lang="en-US" dirty="0" smtClean="0">
                <a:latin typeface="Algerian" pitchFamily="82" charset="0"/>
              </a:rPr>
              <a:t> of West </a:t>
            </a:r>
            <a:r>
              <a:rPr lang="en-US" dirty="0" err="1" smtClean="0">
                <a:latin typeface="Algerian" pitchFamily="82" charset="0"/>
              </a:rPr>
              <a:t>Dinajpur</a:t>
            </a:r>
            <a:r>
              <a:rPr lang="en-US" dirty="0" smtClean="0">
                <a:latin typeface="Algerian" pitchFamily="82" charset="0"/>
              </a:rPr>
              <a:t>, </a:t>
            </a:r>
            <a:r>
              <a:rPr lang="en-US" dirty="0" err="1" smtClean="0">
                <a:latin typeface="Algerian" pitchFamily="82" charset="0"/>
              </a:rPr>
              <a:t>Balia</a:t>
            </a:r>
            <a:r>
              <a:rPr lang="en-US" dirty="0" smtClean="0">
                <a:latin typeface="Algerian" pitchFamily="82" charset="0"/>
              </a:rPr>
              <a:t>, </a:t>
            </a:r>
            <a:r>
              <a:rPr lang="en-US" dirty="0" err="1" smtClean="0">
                <a:latin typeface="Algerian" pitchFamily="82" charset="0"/>
              </a:rPr>
              <a:t>Ajamgarh</a:t>
            </a:r>
            <a:r>
              <a:rPr lang="en-US" dirty="0" smtClean="0">
                <a:latin typeface="Algerian" pitchFamily="82" charset="0"/>
              </a:rPr>
              <a:t> of Uttar Pradesh, </a:t>
            </a:r>
            <a:r>
              <a:rPr lang="en-US" dirty="0" err="1" smtClean="0">
                <a:latin typeface="Algerian" pitchFamily="82" charset="0"/>
              </a:rPr>
              <a:t>Naogaon</a:t>
            </a:r>
            <a:r>
              <a:rPr lang="en-US" dirty="0" smtClean="0">
                <a:latin typeface="Algerian" pitchFamily="82" charset="0"/>
              </a:rPr>
              <a:t> of Assam</a:t>
            </a:r>
            <a:br>
              <a:rPr lang="en-US" dirty="0" smtClean="0">
                <a:latin typeface="Algerian" pitchFamily="82" charset="0"/>
              </a:rPr>
            </a:br>
            <a:r>
              <a:rPr lang="en-US" dirty="0" smtClean="0"/>
              <a:t/>
            </a:r>
            <a:br>
              <a:rPr lang="en-US" dirty="0" smtClean="0"/>
            </a:br>
            <a:endParaRPr lang="en-US" dirty="0" smtClean="0">
              <a:latin typeface="Algerian" pitchFamily="82" charset="0"/>
            </a:endParaRPr>
          </a:p>
          <a:p>
            <a:r>
              <a:rPr lang="en-US" dirty="0" smtClean="0">
                <a:latin typeface="Algerian" pitchFamily="82" charset="0"/>
              </a:rPr>
              <a:t>Places </a:t>
            </a:r>
            <a:r>
              <a:rPr lang="en-US" dirty="0" smtClean="0">
                <a:latin typeface="Algerian" pitchFamily="82" charset="0"/>
              </a:rPr>
              <a:t>such as </a:t>
            </a:r>
            <a:r>
              <a:rPr lang="en-US" dirty="0" err="1" smtClean="0">
                <a:latin typeface="Algerian" pitchFamily="82" charset="0"/>
              </a:rPr>
              <a:t>Ballia</a:t>
            </a:r>
            <a:r>
              <a:rPr lang="en-US" dirty="0" smtClean="0">
                <a:latin typeface="Algerian" pitchFamily="82" charset="0"/>
              </a:rPr>
              <a:t>, </a:t>
            </a:r>
            <a:r>
              <a:rPr lang="en-US" dirty="0" err="1" smtClean="0">
                <a:latin typeface="Algerian" pitchFamily="82" charset="0"/>
              </a:rPr>
              <a:t>Tamluk</a:t>
            </a:r>
            <a:r>
              <a:rPr lang="en-US" dirty="0" smtClean="0">
                <a:latin typeface="Algerian" pitchFamily="82" charset="0"/>
              </a:rPr>
              <a:t>, </a:t>
            </a:r>
            <a:r>
              <a:rPr lang="en-US" dirty="0" err="1" smtClean="0">
                <a:latin typeface="Algerian" pitchFamily="82" charset="0"/>
              </a:rPr>
              <a:t>Satara</a:t>
            </a:r>
            <a:r>
              <a:rPr lang="en-US" dirty="0" smtClean="0">
                <a:latin typeface="Algerian" pitchFamily="82" charset="0"/>
              </a:rPr>
              <a:t>, </a:t>
            </a:r>
            <a:r>
              <a:rPr lang="en-US" dirty="0" err="1" smtClean="0">
                <a:latin typeface="Algerian" pitchFamily="82" charset="0"/>
              </a:rPr>
              <a:t>Dharwar</a:t>
            </a:r>
            <a:r>
              <a:rPr lang="en-US" dirty="0" smtClean="0">
                <a:latin typeface="Algerian" pitchFamily="82" charset="0"/>
              </a:rPr>
              <a:t>, </a:t>
            </a:r>
            <a:r>
              <a:rPr lang="en-US" dirty="0" err="1" smtClean="0">
                <a:latin typeface="Algerian" pitchFamily="82" charset="0"/>
              </a:rPr>
              <a:t>Balasore</a:t>
            </a:r>
            <a:r>
              <a:rPr lang="en-US" dirty="0" smtClean="0">
                <a:latin typeface="Algerian" pitchFamily="82" charset="0"/>
              </a:rPr>
              <a:t> and </a:t>
            </a:r>
            <a:r>
              <a:rPr lang="en-US" dirty="0" err="1" smtClean="0">
                <a:latin typeface="Algerian" pitchFamily="82" charset="0"/>
              </a:rPr>
              <a:t>Talcher</a:t>
            </a:r>
            <a:r>
              <a:rPr lang="en-US" dirty="0" smtClean="0">
                <a:latin typeface="Algerian" pitchFamily="82" charset="0"/>
              </a:rPr>
              <a:t> were Freed from </a:t>
            </a:r>
            <a:r>
              <a:rPr lang="en-US" dirty="0" err="1" smtClean="0">
                <a:latin typeface="Algerian" pitchFamily="82" charset="0"/>
              </a:rPr>
              <a:t>british</a:t>
            </a:r>
            <a:r>
              <a:rPr lang="en-US" dirty="0" smtClean="0">
                <a:latin typeface="Algerian" pitchFamily="82" charset="0"/>
              </a:rPr>
              <a:t> and native governments were formed</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219199"/>
          </a:xfrm>
        </p:spPr>
        <p:txBody>
          <a:bodyPr>
            <a:normAutofit/>
          </a:bodyPr>
          <a:lstStyle/>
          <a:p>
            <a:r>
              <a:rPr lang="en-US" sz="4000" dirty="0" smtClean="0">
                <a:latin typeface="Algerian" pitchFamily="82" charset="0"/>
              </a:rPr>
              <a:t>Features of quit </a:t>
            </a:r>
            <a:r>
              <a:rPr lang="en-US" sz="4000" dirty="0" err="1" smtClean="0">
                <a:latin typeface="Algerian" pitchFamily="82" charset="0"/>
              </a:rPr>
              <a:t>india</a:t>
            </a:r>
            <a:r>
              <a:rPr lang="en-US" sz="4000" dirty="0" smtClean="0">
                <a:latin typeface="Algerian" pitchFamily="82" charset="0"/>
              </a:rPr>
              <a:t> movement</a:t>
            </a:r>
            <a:endParaRPr lang="en-US" sz="4000" dirty="0">
              <a:latin typeface="Algerian" pitchFamily="82" charset="0"/>
            </a:endParaRPr>
          </a:p>
        </p:txBody>
      </p:sp>
      <p:sp>
        <p:nvSpPr>
          <p:cNvPr id="3" name="Subtitle 2"/>
          <p:cNvSpPr>
            <a:spLocks noGrp="1"/>
          </p:cNvSpPr>
          <p:nvPr>
            <p:ph type="subTitle" idx="1"/>
          </p:nvPr>
        </p:nvSpPr>
        <p:spPr>
          <a:xfrm>
            <a:off x="0" y="1371600"/>
            <a:ext cx="9144000" cy="5257800"/>
          </a:xfrm>
        </p:spPr>
        <p:txBody>
          <a:bodyPr>
            <a:normAutofit lnSpcReduction="10000"/>
          </a:bodyPr>
          <a:lstStyle/>
          <a:p>
            <a:r>
              <a:rPr lang="en-US" sz="2400" dirty="0" smtClean="0">
                <a:latin typeface="Algerian" pitchFamily="82" charset="0"/>
              </a:rPr>
              <a:t>British Banned </a:t>
            </a:r>
            <a:r>
              <a:rPr lang="en-US" sz="2400" dirty="0" smtClean="0">
                <a:latin typeface="Algerian" pitchFamily="82" charset="0"/>
              </a:rPr>
              <a:t>congress and </a:t>
            </a:r>
            <a:r>
              <a:rPr lang="en-US" sz="2400" dirty="0" smtClean="0">
                <a:latin typeface="Algerian" pitchFamily="82" charset="0"/>
              </a:rPr>
              <a:t>arrested</a:t>
            </a:r>
            <a:r>
              <a:rPr lang="en-US" sz="2400" dirty="0" smtClean="0">
                <a:latin typeface="Algerian" pitchFamily="82" charset="0"/>
              </a:rPr>
              <a:t> leaders</a:t>
            </a:r>
          </a:p>
          <a:p>
            <a:endParaRPr lang="en-US" sz="2400" dirty="0" smtClean="0">
              <a:latin typeface="Algerian" pitchFamily="82" charset="0"/>
            </a:endParaRPr>
          </a:p>
          <a:p>
            <a:r>
              <a:rPr lang="en-US" sz="2400" dirty="0" smtClean="0">
                <a:latin typeface="Algerian" pitchFamily="82" charset="0"/>
              </a:rPr>
              <a:t>NON VILOLENCE strikes</a:t>
            </a:r>
            <a:r>
              <a:rPr lang="en-US" sz="2400" dirty="0" smtClean="0">
                <a:latin typeface="Algerian" pitchFamily="82" charset="0"/>
              </a:rPr>
              <a:t>, demonstrations, processions</a:t>
            </a:r>
          </a:p>
          <a:p>
            <a:endParaRPr lang="en-US" sz="2400" dirty="0" smtClean="0">
              <a:latin typeface="Algerian" pitchFamily="82" charset="0"/>
            </a:endParaRPr>
          </a:p>
          <a:p>
            <a:r>
              <a:rPr lang="en-US" sz="2300" dirty="0" smtClean="0">
                <a:latin typeface="Algerian" pitchFamily="82" charset="0"/>
              </a:rPr>
              <a:t>people </a:t>
            </a:r>
            <a:r>
              <a:rPr lang="en-US" sz="2300" dirty="0" smtClean="0">
                <a:latin typeface="Algerian" pitchFamily="82" charset="0"/>
              </a:rPr>
              <a:t>attacked all symbols of the British </a:t>
            </a:r>
            <a:r>
              <a:rPr lang="en-US" sz="2300" dirty="0" smtClean="0">
                <a:latin typeface="Algerian" pitchFamily="82" charset="0"/>
              </a:rPr>
              <a:t>government</a:t>
            </a:r>
          </a:p>
          <a:p>
            <a:endParaRPr lang="en-US" sz="2400" dirty="0" smtClean="0">
              <a:latin typeface="Algerian" pitchFamily="82" charset="0"/>
            </a:endParaRPr>
          </a:p>
          <a:p>
            <a:r>
              <a:rPr lang="en-US" sz="2400" dirty="0" smtClean="0">
                <a:latin typeface="Algerian" pitchFamily="82" charset="0"/>
              </a:rPr>
              <a:t>BOMBING </a:t>
            </a:r>
            <a:r>
              <a:rPr lang="en-US" sz="2400" dirty="0" smtClean="0">
                <a:latin typeface="Algerian" pitchFamily="82" charset="0"/>
              </a:rPr>
              <a:t>OF </a:t>
            </a:r>
            <a:r>
              <a:rPr lang="en-US" sz="2400" dirty="0" err="1" smtClean="0">
                <a:latin typeface="Algerian" pitchFamily="82" charset="0"/>
              </a:rPr>
              <a:t>GOVernment</a:t>
            </a:r>
            <a:r>
              <a:rPr lang="en-US" sz="2400" dirty="0" smtClean="0">
                <a:latin typeface="Algerian" pitchFamily="82" charset="0"/>
              </a:rPr>
              <a:t> </a:t>
            </a:r>
            <a:r>
              <a:rPr lang="en-US" sz="2400" dirty="0" smtClean="0">
                <a:latin typeface="Algerian" pitchFamily="82" charset="0"/>
              </a:rPr>
              <a:t>PLACES</a:t>
            </a:r>
            <a:endParaRPr lang="en-US" sz="2400" dirty="0" smtClean="0">
              <a:latin typeface="Algerian" pitchFamily="82" charset="0"/>
            </a:endParaRPr>
          </a:p>
          <a:p>
            <a:endParaRPr lang="en-US" sz="2400" dirty="0" smtClean="0">
              <a:latin typeface="Algerian" pitchFamily="82" charset="0"/>
            </a:endParaRPr>
          </a:p>
          <a:p>
            <a:r>
              <a:rPr lang="en-US" sz="2400" dirty="0" smtClean="0">
                <a:latin typeface="Algerian" pitchFamily="82" charset="0"/>
              </a:rPr>
              <a:t>Establishment of independent governments</a:t>
            </a:r>
          </a:p>
          <a:p>
            <a:endParaRPr lang="en-US" sz="2400" dirty="0" smtClean="0">
              <a:latin typeface="Algerian" pitchFamily="82" charset="0"/>
            </a:endParaRPr>
          </a:p>
          <a:p>
            <a:r>
              <a:rPr lang="en-US" sz="2400" dirty="0" smtClean="0">
                <a:latin typeface="Algerian" pitchFamily="82" charset="0"/>
              </a:rPr>
              <a:t>Respond of British was terrible : military Brutality</a:t>
            </a:r>
          </a:p>
          <a:p>
            <a:endParaRPr lang="en-US" sz="2400" dirty="0" smtClean="0">
              <a:latin typeface="Algerian" pitchFamily="82" charset="0"/>
            </a:endParaRPr>
          </a:p>
          <a:p>
            <a:r>
              <a:rPr lang="en-US" sz="2400" dirty="0" smtClean="0">
                <a:latin typeface="Algerian" pitchFamily="82" charset="0"/>
              </a:rPr>
              <a:t>1943: 90000 imprisoned and 1000 killed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8600"/>
            <a:ext cx="9144000" cy="6400800"/>
          </a:xfrm>
        </p:spPr>
        <p:txBody>
          <a:bodyPr>
            <a:normAutofit fontScale="92500"/>
          </a:bodyPr>
          <a:lstStyle/>
          <a:p>
            <a:r>
              <a:rPr lang="en-US" sz="3000" dirty="0" smtClean="0">
                <a:latin typeface="Algerian" pitchFamily="82" charset="0"/>
              </a:rPr>
              <a:t>When the peasants concentrated their offence on symbols of authority, there was the complete absence of anti-</a:t>
            </a:r>
            <a:r>
              <a:rPr lang="en-US" sz="3000" dirty="0" err="1" smtClean="0">
                <a:latin typeface="Algerian" pitchFamily="82" charset="0"/>
              </a:rPr>
              <a:t>zamindar</a:t>
            </a:r>
            <a:r>
              <a:rPr lang="en-US" sz="3000" dirty="0" smtClean="0">
                <a:latin typeface="Algerian" pitchFamily="82" charset="0"/>
              </a:rPr>
              <a:t> </a:t>
            </a:r>
            <a:r>
              <a:rPr lang="en-US" sz="3000" dirty="0" smtClean="0">
                <a:latin typeface="Algerian" pitchFamily="82" charset="0"/>
              </a:rPr>
              <a:t>violence</a:t>
            </a:r>
          </a:p>
          <a:p>
            <a:endParaRPr lang="en-US" dirty="0" smtClean="0">
              <a:latin typeface="Algerian" pitchFamily="82" charset="0"/>
            </a:endParaRPr>
          </a:p>
          <a:p>
            <a:r>
              <a:rPr lang="en-US" sz="3100" dirty="0" smtClean="0">
                <a:latin typeface="Algerian" pitchFamily="82" charset="0"/>
              </a:rPr>
              <a:t>The </a:t>
            </a:r>
            <a:r>
              <a:rPr lang="en-US" sz="3100" dirty="0" smtClean="0">
                <a:latin typeface="Algerian" pitchFamily="82" charset="0"/>
              </a:rPr>
              <a:t>Quit India Movement had initially been active in the urban areas, but soon it was the populace of the countryside, which kept the banner of revolt aloft for a longer </a:t>
            </a:r>
            <a:r>
              <a:rPr lang="en-US" sz="3100" dirty="0" smtClean="0">
                <a:latin typeface="Algerian" pitchFamily="82" charset="0"/>
              </a:rPr>
              <a:t>time</a:t>
            </a:r>
            <a:endParaRPr lang="en-US" dirty="0" smtClean="0">
              <a:latin typeface="Algerian" pitchFamily="82" charset="0"/>
            </a:endParaRPr>
          </a:p>
          <a:p>
            <a:endParaRPr lang="en-US" dirty="0" smtClean="0">
              <a:latin typeface="Algerian" pitchFamily="82" charset="0"/>
            </a:endParaRPr>
          </a:p>
          <a:p>
            <a:r>
              <a:rPr lang="en-US" dirty="0" smtClean="0">
                <a:latin typeface="Algerian" pitchFamily="82" charset="0"/>
              </a:rPr>
              <a:t> </a:t>
            </a:r>
            <a:r>
              <a:rPr lang="en-US" dirty="0" smtClean="0">
                <a:latin typeface="Algerian" pitchFamily="82" charset="0"/>
              </a:rPr>
              <a:t>The participation was on many levels, school and college students remained in the forefront, women actively participated, and workers went on </a:t>
            </a:r>
            <a:r>
              <a:rPr lang="en-US" dirty="0" smtClean="0">
                <a:latin typeface="Algerian" pitchFamily="82" charset="0"/>
              </a:rPr>
              <a:t>strikes </a:t>
            </a:r>
          </a:p>
          <a:p>
            <a:endParaRPr lang="en-US" dirty="0" smtClean="0"/>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1029</Words>
  <Application>Microsoft Office PowerPoint</Application>
  <PresentationFormat>On-screen Show (4:3)</PresentationFormat>
  <Paragraphs>106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QUIT INDIA MOVEMENT 1942 - 1945</vt:lpstr>
      <vt:lpstr>Slide 2</vt:lpstr>
      <vt:lpstr>Slide 3</vt:lpstr>
      <vt:lpstr>causes</vt:lpstr>
      <vt:lpstr>Slide 5</vt:lpstr>
      <vt:lpstr>Phases of quit india movement</vt:lpstr>
      <vt:lpstr>Spread of the movement </vt:lpstr>
      <vt:lpstr>Features of quit india movement</vt:lpstr>
      <vt:lpstr>Slide 9</vt:lpstr>
      <vt:lpstr>Slide 10</vt:lpstr>
      <vt:lpstr>Importance of quit India movement</vt:lpstr>
      <vt:lpstr>Slide 12</vt:lpstr>
      <vt:lpstr>Slide 13</vt:lpstr>
      <vt:lpstr>Impact of quit India movement</vt:lpstr>
      <vt:lpstr>Impact of quit India movement</vt:lpstr>
      <vt:lpstr>Impact of quit India movement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sjc</dc:creator>
  <cp:lastModifiedBy>admin</cp:lastModifiedBy>
  <cp:revision>48</cp:revision>
  <dcterms:created xsi:type="dcterms:W3CDTF">2017-06-28T04:18:00Z</dcterms:created>
  <dcterms:modified xsi:type="dcterms:W3CDTF">2017-07-23T10:27:59Z</dcterms:modified>
</cp:coreProperties>
</file>